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7" r:id="rId7"/>
    <p:sldId id="263" r:id="rId8"/>
    <p:sldId id="262" r:id="rId9"/>
    <p:sldId id="264" r:id="rId10"/>
    <p:sldId id="265" r:id="rId11"/>
    <p:sldId id="266" r:id="rId12"/>
    <p:sldId id="25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6 </a:t>
            </a:r>
            <a:r>
              <a:rPr lang="en-GB" dirty="0" err="1" smtClean="0"/>
              <a:t>Lledr</a:t>
            </a:r>
            <a:r>
              <a:rPr lang="en-GB" dirty="0" smtClean="0"/>
              <a:t> Hall visit</a:t>
            </a:r>
            <a:endParaRPr lang="en-GB" dirty="0"/>
          </a:p>
        </p:txBody>
      </p:sp>
      <p:sp>
        <p:nvSpPr>
          <p:cNvPr id="3" name="Subtitle 2"/>
          <p:cNvSpPr>
            <a:spLocks noGrp="1"/>
          </p:cNvSpPr>
          <p:nvPr>
            <p:ph type="subTitle" idx="1"/>
          </p:nvPr>
        </p:nvSpPr>
        <p:spPr>
          <a:xfrm>
            <a:off x="364067" y="4961996"/>
            <a:ext cx="7766936" cy="1096899"/>
          </a:xfrm>
        </p:spPr>
        <p:txBody>
          <a:bodyPr/>
          <a:lstStyle/>
          <a:p>
            <a:pPr algn="l"/>
            <a:r>
              <a:rPr lang="en-GB" dirty="0"/>
              <a:t>Class </a:t>
            </a:r>
            <a:r>
              <a:rPr lang="en-GB" dirty="0" smtClean="0"/>
              <a:t>6JW </a:t>
            </a:r>
            <a:r>
              <a:rPr lang="en-GB" dirty="0"/>
              <a:t>from </a:t>
            </a:r>
            <a:r>
              <a:rPr lang="en-GB" b="1" dirty="0"/>
              <a:t>Monday </a:t>
            </a:r>
            <a:r>
              <a:rPr lang="en-GB" b="1" dirty="0" smtClean="0"/>
              <a:t>3rd </a:t>
            </a:r>
            <a:r>
              <a:rPr lang="en-GB" b="1" dirty="0"/>
              <a:t>June to Wednesday 5</a:t>
            </a:r>
            <a:r>
              <a:rPr lang="en-GB" b="1" dirty="0" smtClean="0"/>
              <a:t>th </a:t>
            </a:r>
            <a:r>
              <a:rPr lang="en-GB" b="1" dirty="0"/>
              <a:t>June </a:t>
            </a:r>
            <a:r>
              <a:rPr lang="en-GB" b="1" dirty="0" smtClean="0"/>
              <a:t>2024</a:t>
            </a:r>
          </a:p>
          <a:p>
            <a:pPr algn="l"/>
            <a:r>
              <a:rPr lang="en-GB" dirty="0" smtClean="0"/>
              <a:t>Class </a:t>
            </a:r>
            <a:r>
              <a:rPr lang="en-GB" dirty="0"/>
              <a:t>6SG from</a:t>
            </a:r>
            <a:r>
              <a:rPr lang="en-GB" b="1" dirty="0"/>
              <a:t> Wednesday 5</a:t>
            </a:r>
            <a:r>
              <a:rPr lang="en-GB" b="1" dirty="0" smtClean="0"/>
              <a:t>th </a:t>
            </a:r>
            <a:r>
              <a:rPr lang="en-GB" b="1" dirty="0"/>
              <a:t>June to Friday </a:t>
            </a:r>
            <a:r>
              <a:rPr lang="en-GB" b="1" dirty="0" smtClean="0"/>
              <a:t>7th </a:t>
            </a:r>
            <a:r>
              <a:rPr lang="en-GB" b="1" dirty="0"/>
              <a:t>June </a:t>
            </a:r>
            <a:r>
              <a:rPr lang="en-GB" b="1" dirty="0" smtClean="0"/>
              <a:t>2024</a:t>
            </a:r>
            <a:endParaRPr lang="en-GB" dirty="0"/>
          </a:p>
        </p:txBody>
      </p:sp>
      <p:pic>
        <p:nvPicPr>
          <p:cNvPr id="4" name="Picture 3"/>
          <p:cNvPicPr>
            <a:picLocks noChangeAspect="1"/>
          </p:cNvPicPr>
          <p:nvPr/>
        </p:nvPicPr>
        <p:blipFill rotWithShape="1">
          <a:blip r:embed="rId2"/>
          <a:srcRect l="14649" t="18542" r="15273" b="44167"/>
          <a:stretch/>
        </p:blipFill>
        <p:spPr>
          <a:xfrm>
            <a:off x="881062" y="521494"/>
            <a:ext cx="8543925" cy="2557462"/>
          </a:xfrm>
          <a:prstGeom prst="rect">
            <a:avLst/>
          </a:prstGeom>
        </p:spPr>
      </p:pic>
    </p:spTree>
    <p:extLst>
      <p:ext uri="{BB962C8B-B14F-4D97-AF65-F5344CB8AC3E}">
        <p14:creationId xmlns:p14="http://schemas.microsoft.com/office/powerpoint/2010/main" val="3236444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366836" y="0"/>
            <a:ext cx="6036845" cy="4660799"/>
          </a:xfrm>
          <a:prstGeom prst="rect">
            <a:avLst/>
          </a:prstGeom>
        </p:spPr>
      </p:pic>
      <p:pic>
        <p:nvPicPr>
          <p:cNvPr id="5" name="Picture 4"/>
          <p:cNvPicPr>
            <a:picLocks noChangeAspect="1"/>
          </p:cNvPicPr>
          <p:nvPr/>
        </p:nvPicPr>
        <p:blipFill>
          <a:blip r:embed="rId3"/>
          <a:stretch>
            <a:fillRect/>
          </a:stretch>
        </p:blipFill>
        <p:spPr>
          <a:xfrm>
            <a:off x="1563159" y="4660799"/>
            <a:ext cx="2804361" cy="2099600"/>
          </a:xfrm>
          <a:prstGeom prst="rect">
            <a:avLst/>
          </a:prstGeom>
        </p:spPr>
      </p:pic>
    </p:spTree>
    <p:extLst>
      <p:ext uri="{BB962C8B-B14F-4D97-AF65-F5344CB8AC3E}">
        <p14:creationId xmlns:p14="http://schemas.microsoft.com/office/powerpoint/2010/main" val="138595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76"/>
            <a:ext cx="8596668" cy="1320800"/>
          </a:xfrm>
        </p:spPr>
        <p:txBody>
          <a:bodyPr/>
          <a:lstStyle/>
          <a:p>
            <a:r>
              <a:rPr lang="en-GB" dirty="0" smtClean="0"/>
              <a:t>Activities</a:t>
            </a:r>
            <a:endParaRPr lang="en-GB" dirty="0"/>
          </a:p>
        </p:txBody>
      </p:sp>
      <p:sp>
        <p:nvSpPr>
          <p:cNvPr id="3" name="Content Placeholder 2"/>
          <p:cNvSpPr>
            <a:spLocks noGrp="1"/>
          </p:cNvSpPr>
          <p:nvPr>
            <p:ph idx="1"/>
          </p:nvPr>
        </p:nvSpPr>
        <p:spPr>
          <a:xfrm>
            <a:off x="463022" y="714376"/>
            <a:ext cx="9123892" cy="6257924"/>
          </a:xfrm>
        </p:spPr>
        <p:txBody>
          <a:bodyPr>
            <a:normAutofit fontScale="85000" lnSpcReduction="20000"/>
          </a:bodyPr>
          <a:lstStyle/>
          <a:p>
            <a:r>
              <a:rPr lang="en-GB" sz="3400" dirty="0"/>
              <a:t>All sessions are agreed with the centre staff and are subject to change according to the weather and local conditions.</a:t>
            </a:r>
          </a:p>
          <a:p>
            <a:pPr marL="0" indent="0">
              <a:buNone/>
            </a:pPr>
            <a:endParaRPr lang="en-GB" sz="3400" dirty="0"/>
          </a:p>
          <a:p>
            <a:pPr marL="0" indent="0">
              <a:buNone/>
            </a:pPr>
            <a:r>
              <a:rPr lang="en-GB" sz="3400" dirty="0"/>
              <a:t>Activities we have </a:t>
            </a:r>
            <a:r>
              <a:rPr lang="en-GB" sz="3400" dirty="0" smtClean="0"/>
              <a:t>completed </a:t>
            </a:r>
            <a:r>
              <a:rPr lang="en-GB" sz="3400" dirty="0"/>
              <a:t>in the past include:</a:t>
            </a:r>
          </a:p>
          <a:p>
            <a:pPr lvl="0"/>
            <a:r>
              <a:rPr lang="en-GB" sz="3400" dirty="0"/>
              <a:t>Orienteering</a:t>
            </a:r>
          </a:p>
          <a:p>
            <a:pPr lvl="0"/>
            <a:r>
              <a:rPr lang="en-GB" sz="3400" dirty="0"/>
              <a:t>Gorge walking</a:t>
            </a:r>
          </a:p>
          <a:p>
            <a:pPr lvl="0"/>
            <a:r>
              <a:rPr lang="en-GB" sz="3400" dirty="0"/>
              <a:t>Rock climbing</a:t>
            </a:r>
          </a:p>
          <a:p>
            <a:pPr lvl="0"/>
            <a:r>
              <a:rPr lang="en-GB" sz="3400" dirty="0"/>
              <a:t>Jungle gym</a:t>
            </a:r>
          </a:p>
          <a:p>
            <a:pPr lvl="0"/>
            <a:r>
              <a:rPr lang="en-GB" sz="3400" dirty="0"/>
              <a:t>Canoeing</a:t>
            </a:r>
          </a:p>
          <a:p>
            <a:pPr lvl="0"/>
            <a:r>
              <a:rPr lang="en-GB" sz="3400" dirty="0"/>
              <a:t>Abseiling</a:t>
            </a:r>
          </a:p>
          <a:p>
            <a:pPr lvl="0"/>
            <a:r>
              <a:rPr lang="en-GB" sz="3400" dirty="0" smtClean="0"/>
              <a:t>Mountain-biking</a:t>
            </a:r>
            <a:endParaRPr lang="en-GB" sz="3400" dirty="0"/>
          </a:p>
          <a:p>
            <a:pPr lvl="0"/>
            <a:r>
              <a:rPr lang="en-GB" sz="3400" dirty="0"/>
              <a:t>Mountain walking</a:t>
            </a:r>
          </a:p>
          <a:p>
            <a:pPr marL="0" indent="0">
              <a:buNone/>
            </a:pPr>
            <a:endParaRPr lang="en-GB" sz="3400" dirty="0" smtClean="0"/>
          </a:p>
          <a:p>
            <a:endParaRPr lang="en-GB" dirty="0"/>
          </a:p>
        </p:txBody>
      </p:sp>
      <p:sp>
        <p:nvSpPr>
          <p:cNvPr id="4" name="TextBox 3"/>
          <p:cNvSpPr txBox="1"/>
          <p:nvPr/>
        </p:nvSpPr>
        <p:spPr>
          <a:xfrm>
            <a:off x="5372100" y="3100388"/>
            <a:ext cx="6629400" cy="3816429"/>
          </a:xfrm>
          <a:prstGeom prst="rect">
            <a:avLst/>
          </a:prstGeom>
          <a:noFill/>
        </p:spPr>
        <p:txBody>
          <a:bodyPr wrap="square" rtlCol="0">
            <a:spAutoFit/>
          </a:bodyPr>
          <a:lstStyle/>
          <a:p>
            <a:r>
              <a:rPr lang="en-GB" sz="2800" dirty="0"/>
              <a:t>Evening activities will include some of the following:</a:t>
            </a:r>
          </a:p>
          <a:p>
            <a:pPr marL="285750" lvl="0" indent="-285750">
              <a:buFont typeface="Arial" panose="020B0604020202020204" pitchFamily="34" charset="0"/>
              <a:buChar char="•"/>
            </a:pPr>
            <a:r>
              <a:rPr lang="en-GB" sz="2800" dirty="0"/>
              <a:t>Team games</a:t>
            </a:r>
          </a:p>
          <a:p>
            <a:pPr marL="285750" lvl="0" indent="-285750">
              <a:buFont typeface="Arial" panose="020B0604020202020204" pitchFamily="34" charset="0"/>
              <a:buChar char="•"/>
            </a:pPr>
            <a:r>
              <a:rPr lang="en-GB" sz="2800" dirty="0"/>
              <a:t>Sketching and painting</a:t>
            </a:r>
          </a:p>
          <a:p>
            <a:pPr marL="285750" lvl="0" indent="-285750">
              <a:buFont typeface="Arial" panose="020B0604020202020204" pitchFamily="34" charset="0"/>
              <a:buChar char="•"/>
            </a:pPr>
            <a:r>
              <a:rPr lang="en-GB" sz="2800" dirty="0"/>
              <a:t>Torchlight walking</a:t>
            </a:r>
          </a:p>
          <a:p>
            <a:pPr marL="285750" lvl="0" indent="-285750">
              <a:buFont typeface="Arial" panose="020B0604020202020204" pitchFamily="34" charset="0"/>
              <a:buChar char="•"/>
            </a:pPr>
            <a:r>
              <a:rPr lang="en-GB" sz="2800" dirty="0"/>
              <a:t>Nightline</a:t>
            </a:r>
          </a:p>
          <a:p>
            <a:pPr marL="285750" lvl="0" indent="-285750">
              <a:buFont typeface="Arial" panose="020B0604020202020204" pitchFamily="34" charset="0"/>
              <a:buChar char="•"/>
            </a:pPr>
            <a:r>
              <a:rPr lang="en-GB" sz="2800" dirty="0"/>
              <a:t>Treasure hunt</a:t>
            </a:r>
          </a:p>
          <a:p>
            <a:pPr marL="285750" lvl="0" indent="-285750">
              <a:buFont typeface="Arial" panose="020B0604020202020204" pitchFamily="34" charset="0"/>
              <a:buChar char="•"/>
            </a:pPr>
            <a:r>
              <a:rPr lang="en-GB" sz="2800" dirty="0"/>
              <a:t>Team quiz</a:t>
            </a:r>
          </a:p>
          <a:p>
            <a:endParaRPr lang="en-GB" dirty="0"/>
          </a:p>
        </p:txBody>
      </p:sp>
    </p:spTree>
    <p:extLst>
      <p:ext uri="{BB962C8B-B14F-4D97-AF65-F5344CB8AC3E}">
        <p14:creationId xmlns:p14="http://schemas.microsoft.com/office/powerpoint/2010/main" val="384405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down)">
                                      <p:cBhvr>
                                        <p:cTn id="39" dur="500"/>
                                        <p:tgtEl>
                                          <p:spTgt spid="4">
                                            <p:txEl>
                                              <p:pRg st="0" end="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down)">
                                      <p:cBhvr>
                                        <p:cTn id="42" dur="500"/>
                                        <p:tgtEl>
                                          <p:spTgt spid="4">
                                            <p:txEl>
                                              <p:pRg st="1" end="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down)">
                                      <p:cBhvr>
                                        <p:cTn id="45" dur="500"/>
                                        <p:tgtEl>
                                          <p:spTgt spid="4">
                                            <p:txEl>
                                              <p:pRg st="2" end="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wipe(down)">
                                      <p:cBhvr>
                                        <p:cTn id="48" dur="500"/>
                                        <p:tgtEl>
                                          <p:spTgt spid="4">
                                            <p:txEl>
                                              <p:pRg st="3" end="3"/>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down)">
                                      <p:cBhvr>
                                        <p:cTn id="51" dur="500"/>
                                        <p:tgtEl>
                                          <p:spTgt spid="4">
                                            <p:txEl>
                                              <p:pRg st="4" end="4"/>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wipe(down)">
                                      <p:cBhvr>
                                        <p:cTn id="54" dur="500"/>
                                        <p:tgtEl>
                                          <p:spTgt spid="4">
                                            <p:txEl>
                                              <p:pRg st="5" end="5"/>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wipe(down)">
                                      <p:cBhvr>
                                        <p:cTn id="5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Any questions</a:t>
            </a:r>
            <a:r>
              <a:rPr lang="en-GB" dirty="0" smtClean="0"/>
              <a:t>?</a:t>
            </a:r>
            <a:endParaRPr lang="en-GB" dirty="0"/>
          </a:p>
        </p:txBody>
      </p:sp>
      <p:sp>
        <p:nvSpPr>
          <p:cNvPr id="3" name="Content Placeholder 2"/>
          <p:cNvSpPr>
            <a:spLocks noGrp="1"/>
          </p:cNvSpPr>
          <p:nvPr>
            <p:ph idx="1"/>
          </p:nvPr>
        </p:nvSpPr>
        <p:spPr/>
        <p:txBody>
          <a:bodyPr>
            <a:normAutofit fontScale="92500" lnSpcReduction="10000"/>
          </a:bodyPr>
          <a:lstStyle/>
          <a:p>
            <a:r>
              <a:rPr lang="en-GB" sz="2400" dirty="0" smtClean="0"/>
              <a:t>On the final day, we will stop at a little village where children will have the opportunity to purchase a souvenir if they want. </a:t>
            </a:r>
            <a:r>
              <a:rPr lang="en-GB" sz="2400" dirty="0" smtClean="0"/>
              <a:t>The children will not need more than £5 so please do not send them with </a:t>
            </a:r>
            <a:r>
              <a:rPr lang="en-GB" sz="2400" smtClean="0"/>
              <a:t>any more.</a:t>
            </a:r>
            <a:endParaRPr lang="en-GB" sz="2400" smtClean="0"/>
          </a:p>
          <a:p>
            <a:r>
              <a:rPr lang="en-GB" sz="2400" dirty="0" smtClean="0"/>
              <a:t>If </a:t>
            </a:r>
            <a:r>
              <a:rPr lang="en-GB" sz="2400" dirty="0"/>
              <a:t>your child is travel sick please make sure they take a tablet in plenty of time and let the staff have any needed for the return </a:t>
            </a:r>
            <a:r>
              <a:rPr lang="en-GB" sz="2400" dirty="0" smtClean="0"/>
              <a:t>journey.</a:t>
            </a:r>
          </a:p>
          <a:p>
            <a:r>
              <a:rPr lang="en-GB" sz="2400" dirty="0" smtClean="0"/>
              <a:t>Any </a:t>
            </a:r>
            <a:r>
              <a:rPr lang="en-GB" sz="2400" dirty="0"/>
              <a:t>medicines your child may need while they are away should be handed to </a:t>
            </a:r>
            <a:r>
              <a:rPr lang="en-GB" sz="2400" dirty="0" smtClean="0"/>
              <a:t>the staff attending.  </a:t>
            </a:r>
            <a:r>
              <a:rPr lang="en-GB" sz="2400" dirty="0"/>
              <a:t>You will need to complete an administration of medicines form authorising us to give your child any medication.  </a:t>
            </a:r>
            <a:endParaRPr lang="en-GB" sz="2400" dirty="0" smtClean="0"/>
          </a:p>
          <a:p>
            <a:endParaRPr lang="en-GB" dirty="0"/>
          </a:p>
          <a:p>
            <a:pPr marL="0" indent="0">
              <a:buNone/>
            </a:pPr>
            <a:endParaRPr lang="en-GB" dirty="0"/>
          </a:p>
        </p:txBody>
      </p:sp>
    </p:spTree>
    <p:extLst>
      <p:ext uri="{BB962C8B-B14F-4D97-AF65-F5344CB8AC3E}">
        <p14:creationId xmlns:p14="http://schemas.microsoft.com/office/powerpoint/2010/main" val="3941455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21" y="153930"/>
            <a:ext cx="8596668" cy="732764"/>
          </a:xfrm>
        </p:spPr>
        <p:txBody>
          <a:bodyPr/>
          <a:lstStyle/>
          <a:p>
            <a:r>
              <a:rPr lang="en-GB" dirty="0" smtClean="0"/>
              <a:t>Introduction</a:t>
            </a:r>
            <a:endParaRPr lang="en-GB" dirty="0"/>
          </a:p>
        </p:txBody>
      </p:sp>
      <p:sp>
        <p:nvSpPr>
          <p:cNvPr id="3" name="Content Placeholder 2"/>
          <p:cNvSpPr>
            <a:spLocks noGrp="1"/>
          </p:cNvSpPr>
          <p:nvPr>
            <p:ph idx="1"/>
          </p:nvPr>
        </p:nvSpPr>
        <p:spPr>
          <a:xfrm>
            <a:off x="120120" y="886694"/>
            <a:ext cx="9609667" cy="4841212"/>
          </a:xfrm>
        </p:spPr>
        <p:txBody>
          <a:bodyPr/>
          <a:lstStyle/>
          <a:p>
            <a:r>
              <a:rPr lang="en-GB" dirty="0" err="1"/>
              <a:t>Lledr</a:t>
            </a:r>
            <a:r>
              <a:rPr lang="en-GB" dirty="0"/>
              <a:t> Hall has been a Salford establishment for almost 40 years and in that time tens of thousands of Salford people have </a:t>
            </a:r>
            <a:r>
              <a:rPr lang="en-GB" dirty="0" smtClean="0"/>
              <a:t>visited, </a:t>
            </a:r>
            <a:r>
              <a:rPr lang="en-GB" dirty="0"/>
              <a:t>you may even know someone who has </a:t>
            </a:r>
            <a:r>
              <a:rPr lang="en-GB" dirty="0" smtClean="0"/>
              <a:t>been there or been there yourself!</a:t>
            </a:r>
          </a:p>
          <a:p>
            <a:r>
              <a:rPr lang="en-GB" dirty="0" smtClean="0"/>
              <a:t>It is </a:t>
            </a:r>
            <a:r>
              <a:rPr lang="en-GB" dirty="0"/>
              <a:t>located </a:t>
            </a:r>
            <a:r>
              <a:rPr lang="en-GB" dirty="0" smtClean="0"/>
              <a:t>in </a:t>
            </a:r>
            <a:r>
              <a:rPr lang="en-GB" dirty="0"/>
              <a:t>Pont y </a:t>
            </a:r>
            <a:r>
              <a:rPr lang="en-GB" dirty="0" smtClean="0"/>
              <a:t>Pant, </a:t>
            </a:r>
            <a:r>
              <a:rPr lang="en-GB" dirty="0" err="1" smtClean="0"/>
              <a:t>Dolwyddelan</a:t>
            </a:r>
            <a:r>
              <a:rPr lang="en-GB" dirty="0" smtClean="0"/>
              <a:t> </a:t>
            </a:r>
            <a:r>
              <a:rPr lang="en-GB" dirty="0"/>
              <a:t>the heart of the Snowdonia National Park with the mountains, rivers and lakes on </a:t>
            </a:r>
            <a:r>
              <a:rPr lang="en-GB" dirty="0" smtClean="0"/>
              <a:t>its’ </a:t>
            </a:r>
            <a:r>
              <a:rPr lang="en-GB" dirty="0"/>
              <a:t>doorstep. It is the perfect location for </a:t>
            </a:r>
            <a:r>
              <a:rPr lang="en-GB" dirty="0" smtClean="0"/>
              <a:t>exploring </a:t>
            </a:r>
            <a:r>
              <a:rPr lang="en-GB" dirty="0"/>
              <a:t>and having adventures in the great outdoors</a:t>
            </a:r>
            <a:r>
              <a:rPr lang="en-GB" dirty="0" smtClean="0"/>
              <a:t>.</a:t>
            </a:r>
          </a:p>
          <a:p>
            <a:r>
              <a:rPr lang="en-GB" dirty="0" smtClean="0"/>
              <a:t>It offers a </a:t>
            </a:r>
            <a:r>
              <a:rPr lang="en-GB" dirty="0"/>
              <a:t>wide range of activities from ropes courses and canoeing on-site to </a:t>
            </a:r>
            <a:r>
              <a:rPr lang="en-GB" dirty="0" smtClean="0"/>
              <a:t>climbing, </a:t>
            </a:r>
            <a:r>
              <a:rPr lang="en-GB" dirty="0"/>
              <a:t>riding bikes through the forests and scaling gorges with dramatic waterfalls. Throughout all these adventures </a:t>
            </a:r>
            <a:r>
              <a:rPr lang="en-GB" dirty="0" smtClean="0"/>
              <a:t>the children will </a:t>
            </a:r>
            <a:r>
              <a:rPr lang="en-GB" dirty="0"/>
              <a:t>be safely led </a:t>
            </a:r>
            <a:r>
              <a:rPr lang="en-GB" dirty="0" smtClean="0"/>
              <a:t>by a highly </a:t>
            </a:r>
            <a:r>
              <a:rPr lang="en-GB" dirty="0"/>
              <a:t>experienced </a:t>
            </a:r>
            <a:r>
              <a:rPr lang="en-GB" dirty="0" smtClean="0"/>
              <a:t>staff </a:t>
            </a:r>
            <a:r>
              <a:rPr lang="en-GB" dirty="0"/>
              <a:t>team </a:t>
            </a:r>
            <a:r>
              <a:rPr lang="en-GB" dirty="0" smtClean="0"/>
              <a:t>that have years </a:t>
            </a:r>
            <a:r>
              <a:rPr lang="en-GB" dirty="0"/>
              <a:t>of experience and all the qualifications in this specialised area of teaching. </a:t>
            </a:r>
            <a:endParaRPr lang="en-GB" dirty="0" smtClean="0"/>
          </a:p>
          <a:p>
            <a:r>
              <a:rPr lang="en-GB" dirty="0" smtClean="0"/>
              <a:t>Our </a:t>
            </a:r>
            <a:r>
              <a:rPr lang="en-GB" dirty="0"/>
              <a:t>aim is for every </a:t>
            </a:r>
            <a:r>
              <a:rPr lang="en-GB" dirty="0" smtClean="0"/>
              <a:t>child </a:t>
            </a:r>
            <a:r>
              <a:rPr lang="en-GB" dirty="0"/>
              <a:t>to enjoy their time </a:t>
            </a:r>
            <a:r>
              <a:rPr lang="en-GB" dirty="0" smtClean="0"/>
              <a:t>and </a:t>
            </a:r>
            <a:r>
              <a:rPr lang="en-GB" dirty="0"/>
              <a:t>to go away with lots of fantastic memories that will stay with them for the rest of their lives.</a:t>
            </a:r>
          </a:p>
        </p:txBody>
      </p:sp>
      <p:pic>
        <p:nvPicPr>
          <p:cNvPr id="4" name="Picture 3" descr="Residential Outdoor Activities for Schools in Snowdonia"/>
          <p:cNvPicPr/>
          <p:nvPr/>
        </p:nvPicPr>
        <p:blipFill>
          <a:blip r:embed="rId2">
            <a:extLst>
              <a:ext uri="{28A0092B-C50C-407E-A947-70E740481C1C}">
                <a14:useLocalDpi xmlns:a14="http://schemas.microsoft.com/office/drawing/2010/main" val="0"/>
              </a:ext>
            </a:extLst>
          </a:blip>
          <a:srcRect/>
          <a:stretch>
            <a:fillRect/>
          </a:stretch>
        </p:blipFill>
        <p:spPr bwMode="auto">
          <a:xfrm>
            <a:off x="494348" y="4990782"/>
            <a:ext cx="2487930" cy="1868805"/>
          </a:xfrm>
          <a:prstGeom prst="rect">
            <a:avLst/>
          </a:prstGeom>
          <a:noFill/>
          <a:ln>
            <a:noFill/>
          </a:ln>
        </p:spPr>
      </p:pic>
      <p:pic>
        <p:nvPicPr>
          <p:cNvPr id="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311" y="5129166"/>
            <a:ext cx="2122714" cy="159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42" t="34948"/>
          <a:stretch/>
        </p:blipFill>
        <p:spPr bwMode="auto">
          <a:xfrm>
            <a:off x="6681058" y="4990782"/>
            <a:ext cx="2339752" cy="166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Old house front d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8603" y="1676399"/>
            <a:ext cx="2233397"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66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97" y="446088"/>
            <a:ext cx="8596668" cy="4543742"/>
          </a:xfrm>
        </p:spPr>
        <p:txBody>
          <a:bodyPr>
            <a:normAutofit fontScale="92500" lnSpcReduction="20000"/>
          </a:bodyPr>
          <a:lstStyle/>
          <a:p>
            <a:r>
              <a:rPr lang="en-GB" dirty="0" smtClean="0"/>
              <a:t>Taking </a:t>
            </a:r>
            <a:r>
              <a:rPr lang="en-GB" dirty="0"/>
              <a:t>part in the well led and carefully managed adventurous activities promotes increased self-confidence, motivation and independence. On all </a:t>
            </a:r>
            <a:r>
              <a:rPr lang="en-GB" dirty="0" smtClean="0"/>
              <a:t>of the </a:t>
            </a:r>
            <a:r>
              <a:rPr lang="en-GB" dirty="0"/>
              <a:t>activities, </a:t>
            </a:r>
            <a:r>
              <a:rPr lang="en-GB" dirty="0" smtClean="0"/>
              <a:t>the children work </a:t>
            </a:r>
            <a:r>
              <a:rPr lang="en-GB" dirty="0"/>
              <a:t>together with others, improving their </a:t>
            </a:r>
            <a:r>
              <a:rPr lang="en-GB" dirty="0" smtClean="0"/>
              <a:t>teamwork skills</a:t>
            </a:r>
            <a:r>
              <a:rPr lang="en-GB" dirty="0"/>
              <a:t>, to achieve success. This success demonstrates </a:t>
            </a:r>
            <a:r>
              <a:rPr lang="en-GB" dirty="0" smtClean="0"/>
              <a:t>first-hand </a:t>
            </a:r>
            <a:r>
              <a:rPr lang="en-GB" dirty="0"/>
              <a:t>the benefits that come from working with others to achieve shared goals</a:t>
            </a:r>
            <a:r>
              <a:rPr lang="en-GB" dirty="0" smtClean="0"/>
              <a:t>.</a:t>
            </a:r>
          </a:p>
          <a:p>
            <a:r>
              <a:rPr lang="en-GB" dirty="0" smtClean="0"/>
              <a:t>The </a:t>
            </a:r>
            <a:r>
              <a:rPr lang="en-GB" dirty="0"/>
              <a:t>grounds of the Centre </a:t>
            </a:r>
            <a:r>
              <a:rPr lang="en-GB" dirty="0" smtClean="0"/>
              <a:t>itself extend </a:t>
            </a:r>
            <a:r>
              <a:rPr lang="en-GB" dirty="0"/>
              <a:t>to over 12 acres and include lawn, garden and mature woodland all bounded by the stunning river </a:t>
            </a:r>
            <a:r>
              <a:rPr lang="en-GB" dirty="0" err="1"/>
              <a:t>Lledr</a:t>
            </a:r>
            <a:r>
              <a:rPr lang="en-GB" dirty="0"/>
              <a:t>. In the grounds </a:t>
            </a:r>
            <a:r>
              <a:rPr lang="en-GB" dirty="0" smtClean="0"/>
              <a:t>there is a </a:t>
            </a:r>
            <a:r>
              <a:rPr lang="en-GB" dirty="0"/>
              <a:t>range of activities including low and high level ropes courses, orienteering courses, a canoeing and kayaking pool and even </a:t>
            </a:r>
            <a:r>
              <a:rPr lang="en-GB" dirty="0" err="1" smtClean="0"/>
              <a:t>Lledr’s</a:t>
            </a:r>
            <a:r>
              <a:rPr lang="en-GB" dirty="0" smtClean="0"/>
              <a:t> very </a:t>
            </a:r>
            <a:r>
              <a:rPr lang="en-GB" dirty="0"/>
              <a:t>own gorge walk. These on-site activities provide the perfect environment to introduce the skills and attributes </a:t>
            </a:r>
            <a:r>
              <a:rPr lang="en-GB" dirty="0" smtClean="0"/>
              <a:t>that </a:t>
            </a:r>
            <a:r>
              <a:rPr lang="en-GB" dirty="0"/>
              <a:t>enable students to progress out into the surrounding countryside to enjoy adventures in the mountains</a:t>
            </a:r>
            <a:r>
              <a:rPr lang="en-GB" dirty="0" smtClean="0"/>
              <a:t>.</a:t>
            </a:r>
          </a:p>
          <a:p>
            <a:r>
              <a:rPr lang="en-GB" dirty="0"/>
              <a:t>Every aspect of what </a:t>
            </a:r>
            <a:r>
              <a:rPr lang="en-GB" dirty="0" smtClean="0"/>
              <a:t>the children do has </a:t>
            </a:r>
            <a:r>
              <a:rPr lang="en-GB" dirty="0"/>
              <a:t>been </a:t>
            </a:r>
            <a:r>
              <a:rPr lang="en-GB" dirty="0" smtClean="0"/>
              <a:t>checked and </a:t>
            </a:r>
            <a:r>
              <a:rPr lang="en-GB" dirty="0"/>
              <a:t>the level of risk is controlled and the children will have been well </a:t>
            </a:r>
            <a:r>
              <a:rPr lang="en-GB" dirty="0" smtClean="0"/>
              <a:t>prepared and briefed about all activities. </a:t>
            </a:r>
            <a:r>
              <a:rPr lang="en-GB" dirty="0"/>
              <a:t>In that way they overcome meaningful challenges and grow and develop in life changing ways</a:t>
            </a:r>
            <a:r>
              <a:rPr lang="en-GB" dirty="0" smtClean="0"/>
              <a:t>. The staff work closely with your children </a:t>
            </a:r>
            <a:r>
              <a:rPr lang="en-GB" dirty="0"/>
              <a:t>throughout their stay at the Centre. This means they will get to know them and be able to recognise early if they show any signs of uncertainty or fear. This will then be addressed in a caring and compassionate way. </a:t>
            </a:r>
          </a:p>
          <a:p>
            <a:endParaRPr lang="en-GB" dirty="0"/>
          </a:p>
        </p:txBody>
      </p:sp>
      <p:pic>
        <p:nvPicPr>
          <p:cNvPr id="4" name="Picture 3" descr="Outdoor Adventure Activity Centre in Snowdonia"/>
          <p:cNvPicPr/>
          <p:nvPr/>
        </p:nvPicPr>
        <p:blipFill>
          <a:blip r:embed="rId2">
            <a:extLst>
              <a:ext uri="{28A0092B-C50C-407E-A947-70E740481C1C}">
                <a14:useLocalDpi xmlns:a14="http://schemas.microsoft.com/office/drawing/2010/main" val="0"/>
              </a:ext>
            </a:extLst>
          </a:blip>
          <a:srcRect/>
          <a:stretch>
            <a:fillRect/>
          </a:stretch>
        </p:blipFill>
        <p:spPr bwMode="auto">
          <a:xfrm>
            <a:off x="494665" y="4989830"/>
            <a:ext cx="2487295" cy="1868170"/>
          </a:xfrm>
          <a:prstGeom prst="rect">
            <a:avLst/>
          </a:prstGeom>
          <a:noFill/>
          <a:ln>
            <a:noFill/>
          </a:ln>
        </p:spPr>
      </p:pic>
      <p:pic>
        <p:nvPicPr>
          <p:cNvPr id="5"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192" b="31904"/>
          <a:stretch/>
        </p:blipFill>
        <p:spPr bwMode="auto">
          <a:xfrm>
            <a:off x="3934667" y="5224157"/>
            <a:ext cx="4386627" cy="139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Gar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1088" y="2668587"/>
            <a:ext cx="2047875" cy="15335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ledr Hall OEC - 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1087" y="139700"/>
            <a:ext cx="2047875" cy="15335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9971086" y="4762499"/>
            <a:ext cx="2047875" cy="1533525"/>
          </a:xfrm>
          <a:prstGeom prst="rect">
            <a:avLst/>
          </a:prstGeom>
        </p:spPr>
      </p:pic>
    </p:spTree>
    <p:extLst>
      <p:ext uri="{BB962C8B-B14F-4D97-AF65-F5344CB8AC3E}">
        <p14:creationId xmlns:p14="http://schemas.microsoft.com/office/powerpoint/2010/main" val="8489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95" y="240915"/>
            <a:ext cx="8596668" cy="1320800"/>
          </a:xfrm>
        </p:spPr>
        <p:txBody>
          <a:bodyPr/>
          <a:lstStyle/>
          <a:p>
            <a:r>
              <a:rPr lang="en-GB" dirty="0" smtClean="0"/>
              <a:t>The accommodation</a:t>
            </a:r>
            <a:endParaRPr lang="en-GB" dirty="0"/>
          </a:p>
        </p:txBody>
      </p:sp>
      <p:sp>
        <p:nvSpPr>
          <p:cNvPr id="3" name="Content Placeholder 2"/>
          <p:cNvSpPr>
            <a:spLocks noGrp="1"/>
          </p:cNvSpPr>
          <p:nvPr>
            <p:ph idx="1"/>
          </p:nvPr>
        </p:nvSpPr>
        <p:spPr>
          <a:xfrm>
            <a:off x="197996" y="915524"/>
            <a:ext cx="6117080" cy="4598324"/>
          </a:xfrm>
        </p:spPr>
        <p:txBody>
          <a:bodyPr>
            <a:normAutofit fontScale="92500" lnSpcReduction="20000"/>
          </a:bodyPr>
          <a:lstStyle/>
          <a:p>
            <a:endParaRPr lang="en-GB" dirty="0" smtClean="0"/>
          </a:p>
          <a:p>
            <a:r>
              <a:rPr lang="en-GB" dirty="0" smtClean="0"/>
              <a:t>The </a:t>
            </a:r>
            <a:r>
              <a:rPr lang="en-GB" dirty="0"/>
              <a:t>sleeping accommodation is in dormitories and these vary in size from 4 to 12 beds. They are located on the first floor and this area is divided into two halves, one side for males and the other for females. The central area is for visiting staff with one of the staff </a:t>
            </a:r>
            <a:r>
              <a:rPr lang="en-GB" dirty="0" smtClean="0"/>
              <a:t>bedrooms. </a:t>
            </a:r>
            <a:endParaRPr lang="en-GB" dirty="0"/>
          </a:p>
          <a:p>
            <a:endParaRPr lang="en-GB" dirty="0" smtClean="0"/>
          </a:p>
          <a:p>
            <a:endParaRPr lang="en-GB" dirty="0"/>
          </a:p>
          <a:p>
            <a:endParaRPr lang="en-GB" dirty="0" smtClean="0"/>
          </a:p>
          <a:p>
            <a:endParaRPr lang="en-GB" dirty="0"/>
          </a:p>
          <a:p>
            <a:endParaRPr lang="en-GB" dirty="0" smtClean="0"/>
          </a:p>
          <a:p>
            <a:r>
              <a:rPr lang="en-GB" dirty="0" smtClean="0"/>
              <a:t>After </a:t>
            </a:r>
            <a:r>
              <a:rPr lang="en-GB" dirty="0"/>
              <a:t>a day of activities everyone comes back </a:t>
            </a:r>
            <a:r>
              <a:rPr lang="en-GB" dirty="0" smtClean="0"/>
              <a:t>to the Centre </a:t>
            </a:r>
            <a:r>
              <a:rPr lang="en-GB" dirty="0"/>
              <a:t>for a hot shower and hearty meal of home cooked </a:t>
            </a:r>
            <a:r>
              <a:rPr lang="en-GB" dirty="0" smtClean="0"/>
              <a:t>food. </a:t>
            </a:r>
            <a:r>
              <a:rPr lang="en-GB" dirty="0"/>
              <a:t>Your child will be well fed with plenty of tasty healthy food and will get enough rest, ensuring they have lots of energy to make the most of their visit.</a:t>
            </a:r>
          </a:p>
        </p:txBody>
      </p:sp>
      <p:pic>
        <p:nvPicPr>
          <p:cNvPr id="1026" name="Picture 2" descr="Dining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311" y="4410891"/>
            <a:ext cx="3432172" cy="25701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8750311" y="240915"/>
            <a:ext cx="3188924" cy="2387985"/>
          </a:xfrm>
          <a:prstGeom prst="rect">
            <a:avLst/>
          </a:prstGeom>
        </p:spPr>
      </p:pic>
      <p:pic>
        <p:nvPicPr>
          <p:cNvPr id="8" name="Picture 7"/>
          <p:cNvPicPr>
            <a:picLocks noChangeAspect="1"/>
          </p:cNvPicPr>
          <p:nvPr/>
        </p:nvPicPr>
        <p:blipFill>
          <a:blip r:embed="rId4"/>
          <a:stretch>
            <a:fillRect/>
          </a:stretch>
        </p:blipFill>
        <p:spPr>
          <a:xfrm>
            <a:off x="6548794" y="2447923"/>
            <a:ext cx="2909531" cy="2178765"/>
          </a:xfrm>
          <a:prstGeom prst="rect">
            <a:avLst/>
          </a:prstGeom>
        </p:spPr>
      </p:pic>
    </p:spTree>
    <p:extLst>
      <p:ext uri="{BB962C8B-B14F-4D97-AF65-F5344CB8AC3E}">
        <p14:creationId xmlns:p14="http://schemas.microsoft.com/office/powerpoint/2010/main" val="3904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441"/>
            <a:ext cx="8596668" cy="1320800"/>
          </a:xfrm>
        </p:spPr>
        <p:txBody>
          <a:bodyPr/>
          <a:lstStyle/>
          <a:p>
            <a:r>
              <a:rPr lang="en-GB" dirty="0" smtClean="0"/>
              <a:t>What to bring?</a:t>
            </a:r>
            <a:endParaRPr lang="en-GB" dirty="0"/>
          </a:p>
        </p:txBody>
      </p:sp>
      <p:sp>
        <p:nvSpPr>
          <p:cNvPr id="3" name="Content Placeholder 2"/>
          <p:cNvSpPr>
            <a:spLocks noGrp="1"/>
          </p:cNvSpPr>
          <p:nvPr>
            <p:ph idx="1"/>
          </p:nvPr>
        </p:nvSpPr>
        <p:spPr>
          <a:xfrm>
            <a:off x="0" y="386331"/>
            <a:ext cx="9597145" cy="4757168"/>
          </a:xfrm>
        </p:spPr>
        <p:txBody>
          <a:bodyPr>
            <a:normAutofit lnSpcReduction="10000"/>
          </a:bodyPr>
          <a:lstStyle/>
          <a:p>
            <a:r>
              <a:rPr lang="en-GB" dirty="0" smtClean="0"/>
              <a:t>Hardwearing </a:t>
            </a:r>
            <a:r>
              <a:rPr lang="en-GB" dirty="0"/>
              <a:t>old clothes are best. </a:t>
            </a:r>
            <a:endParaRPr lang="en-GB" dirty="0" smtClean="0"/>
          </a:p>
          <a:p>
            <a:r>
              <a:rPr lang="en-GB" dirty="0" smtClean="0"/>
              <a:t>Children should not bring </a:t>
            </a:r>
            <a:r>
              <a:rPr lang="en-GB" dirty="0"/>
              <a:t>valuables or electronic devices – </a:t>
            </a:r>
            <a:r>
              <a:rPr lang="en-GB" dirty="0" smtClean="0"/>
              <a:t>there are no keys </a:t>
            </a:r>
            <a:r>
              <a:rPr lang="en-GB" dirty="0"/>
              <a:t>for the bedrooms </a:t>
            </a:r>
            <a:r>
              <a:rPr lang="en-GB" dirty="0" smtClean="0"/>
              <a:t>and </a:t>
            </a:r>
            <a:r>
              <a:rPr lang="en-GB" dirty="0"/>
              <a:t>we can’t guarantee that items won’t get broken.</a:t>
            </a:r>
            <a:br>
              <a:rPr lang="en-GB" dirty="0"/>
            </a:br>
            <a:r>
              <a:rPr lang="en-GB" dirty="0"/>
              <a:t>There’s no need to bring any computer games or mobile phones with </a:t>
            </a:r>
            <a:r>
              <a:rPr lang="en-GB" dirty="0" smtClean="0"/>
              <a:t>them </a:t>
            </a:r>
            <a:r>
              <a:rPr lang="en-GB" dirty="0"/>
              <a:t>as </a:t>
            </a:r>
            <a:r>
              <a:rPr lang="en-GB" dirty="0" smtClean="0"/>
              <a:t>the children </a:t>
            </a:r>
            <a:r>
              <a:rPr lang="en-GB" dirty="0"/>
              <a:t>be so busy having real adventures </a:t>
            </a:r>
            <a:r>
              <a:rPr lang="en-GB" dirty="0" smtClean="0"/>
              <a:t>they </a:t>
            </a:r>
            <a:r>
              <a:rPr lang="en-GB" dirty="0"/>
              <a:t>won’t need them! </a:t>
            </a:r>
            <a:r>
              <a:rPr lang="en-GB" dirty="0" smtClean="0"/>
              <a:t> Plus, there is very limited phone signal!</a:t>
            </a:r>
          </a:p>
          <a:p>
            <a:r>
              <a:rPr lang="en-GB" dirty="0"/>
              <a:t>Everyone c</a:t>
            </a:r>
            <a:r>
              <a:rPr lang="en-GB" dirty="0" smtClean="0"/>
              <a:t>ould</a:t>
            </a:r>
            <a:r>
              <a:rPr lang="en-GB" dirty="0"/>
              <a:t>, however, bring </a:t>
            </a:r>
            <a:r>
              <a:rPr lang="en-GB" dirty="0" smtClean="0"/>
              <a:t>a magazine, </a:t>
            </a:r>
            <a:r>
              <a:rPr lang="en-GB" dirty="0"/>
              <a:t>books or puzzle books for first thing in the morning and last thing at night</a:t>
            </a:r>
            <a:r>
              <a:rPr lang="en-GB" dirty="0" smtClean="0"/>
              <a:t>.</a:t>
            </a:r>
          </a:p>
          <a:p>
            <a:r>
              <a:rPr lang="en-GB" dirty="0"/>
              <a:t>You are welcome to send a </a:t>
            </a:r>
            <a:r>
              <a:rPr lang="en-GB" dirty="0" smtClean="0"/>
              <a:t>disposable camera </a:t>
            </a:r>
            <a:r>
              <a:rPr lang="en-GB" dirty="0"/>
              <a:t>with your child.  Sticking a </a:t>
            </a:r>
            <a:r>
              <a:rPr lang="en-GB" dirty="0" smtClean="0"/>
              <a:t>label on </a:t>
            </a:r>
            <a:r>
              <a:rPr lang="en-GB" dirty="0"/>
              <a:t>it and naming it would be a great </a:t>
            </a:r>
            <a:r>
              <a:rPr lang="en-GB" dirty="0" smtClean="0"/>
              <a:t>help!  Staff will also be taking photos during activities.</a:t>
            </a:r>
          </a:p>
          <a:p>
            <a:r>
              <a:rPr lang="en-GB" dirty="0"/>
              <a:t>Luggage should be restricted to one large bag/holdall/trolley case, a sleeping bag and a bag/rucksack to carry on to the coach for the journey.  Please name everything.  A list of what has been packed, placed inside the bag, will help the children when packing to come home.  Be prepared to unpack other children’s clothes, it happens every </a:t>
            </a:r>
            <a:r>
              <a:rPr lang="en-GB" dirty="0" smtClean="0"/>
              <a:t>year!</a:t>
            </a:r>
          </a:p>
          <a:p>
            <a:r>
              <a:rPr lang="en-GB" dirty="0" smtClean="0"/>
              <a:t>The children are </a:t>
            </a:r>
            <a:r>
              <a:rPr lang="en-GB" u="sng" dirty="0" smtClean="0"/>
              <a:t>not</a:t>
            </a:r>
            <a:r>
              <a:rPr lang="en-GB" dirty="0" smtClean="0"/>
              <a:t> to bring any snacks or sweet treats- we will be well fed!</a:t>
            </a:r>
            <a:endParaRPr lang="en-GB" dirty="0"/>
          </a:p>
          <a:p>
            <a:endParaRPr lang="en-GB" dirty="0"/>
          </a:p>
          <a:p>
            <a:endParaRPr lang="en-GB" dirty="0"/>
          </a:p>
          <a:p>
            <a:endParaRPr lang="en-GB"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35" y="5212160"/>
            <a:ext cx="2194454" cy="164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894" y="5143499"/>
            <a:ext cx="2286001" cy="171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5235" b="-4499"/>
          <a:stretch/>
        </p:blipFill>
        <p:spPr bwMode="auto">
          <a:xfrm>
            <a:off x="6487645" y="5143499"/>
            <a:ext cx="3243909" cy="168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GB" dirty="0"/>
              <a:t>Kit List for Children</a:t>
            </a:r>
          </a:p>
        </p:txBody>
      </p:sp>
      <p:sp>
        <p:nvSpPr>
          <p:cNvPr id="3" name="Content Placeholder 2"/>
          <p:cNvSpPr>
            <a:spLocks noGrp="1"/>
          </p:cNvSpPr>
          <p:nvPr>
            <p:ph idx="1"/>
          </p:nvPr>
        </p:nvSpPr>
        <p:spPr>
          <a:xfrm>
            <a:off x="385762" y="660400"/>
            <a:ext cx="5657850" cy="5843587"/>
          </a:xfrm>
        </p:spPr>
        <p:txBody>
          <a:bodyPr>
            <a:normAutofit lnSpcReduction="10000"/>
          </a:bodyPr>
          <a:lstStyle/>
          <a:p>
            <a:r>
              <a:rPr lang="en-GB" dirty="0" smtClean="0"/>
              <a:t>Sleeping </a:t>
            </a:r>
            <a:r>
              <a:rPr lang="en-GB" dirty="0"/>
              <a:t>Bag </a:t>
            </a:r>
            <a:endParaRPr lang="en-GB" dirty="0" smtClean="0"/>
          </a:p>
          <a:p>
            <a:r>
              <a:rPr lang="en-GB" dirty="0" smtClean="0"/>
              <a:t>Pillowcase </a:t>
            </a:r>
          </a:p>
          <a:p>
            <a:r>
              <a:rPr lang="en-GB" dirty="0" smtClean="0"/>
              <a:t>Pyjamas </a:t>
            </a:r>
          </a:p>
          <a:p>
            <a:r>
              <a:rPr lang="en-GB" dirty="0" smtClean="0"/>
              <a:t>Slippers </a:t>
            </a:r>
            <a:r>
              <a:rPr lang="en-GB" dirty="0"/>
              <a:t>or indoor shoes </a:t>
            </a:r>
          </a:p>
          <a:p>
            <a:r>
              <a:rPr lang="en-GB" dirty="0" smtClean="0"/>
              <a:t>Outdoor </a:t>
            </a:r>
            <a:r>
              <a:rPr lang="en-GB" dirty="0"/>
              <a:t>shoes or trainers (old) </a:t>
            </a:r>
          </a:p>
          <a:p>
            <a:r>
              <a:rPr lang="en-GB" dirty="0" smtClean="0"/>
              <a:t>At </a:t>
            </a:r>
            <a:r>
              <a:rPr lang="en-GB" dirty="0"/>
              <a:t>least 2 pairs of tracksuit bottoms or </a:t>
            </a:r>
            <a:endParaRPr lang="en-GB" dirty="0" smtClean="0"/>
          </a:p>
          <a:p>
            <a:pPr marL="0" indent="0">
              <a:buNone/>
            </a:pPr>
            <a:r>
              <a:rPr lang="en-GB" dirty="0" smtClean="0"/>
              <a:t>thick </a:t>
            </a:r>
            <a:r>
              <a:rPr lang="en-GB" dirty="0"/>
              <a:t>leggings - no jeans or heavy </a:t>
            </a:r>
            <a:r>
              <a:rPr lang="en-GB" dirty="0" smtClean="0"/>
              <a:t>cotton</a:t>
            </a:r>
          </a:p>
          <a:p>
            <a:r>
              <a:rPr lang="en-GB" dirty="0" smtClean="0"/>
              <a:t>One </a:t>
            </a:r>
            <a:r>
              <a:rPr lang="en-GB" dirty="0"/>
              <a:t>t-shirt per day – must cover shoulders </a:t>
            </a:r>
            <a:endParaRPr lang="en-GB" dirty="0" smtClean="0"/>
          </a:p>
          <a:p>
            <a:r>
              <a:rPr lang="en-GB" dirty="0" smtClean="0"/>
              <a:t>At </a:t>
            </a:r>
            <a:r>
              <a:rPr lang="en-GB" dirty="0"/>
              <a:t>least two </a:t>
            </a:r>
            <a:r>
              <a:rPr lang="en-GB" dirty="0" smtClean="0"/>
              <a:t>hoodies or sweatshirts </a:t>
            </a:r>
          </a:p>
          <a:p>
            <a:r>
              <a:rPr lang="en-GB" dirty="0" smtClean="0"/>
              <a:t>Comfortable </a:t>
            </a:r>
            <a:r>
              <a:rPr lang="en-GB" dirty="0"/>
              <a:t>clothes for the evening </a:t>
            </a:r>
          </a:p>
          <a:p>
            <a:r>
              <a:rPr lang="en-GB" dirty="0" smtClean="0"/>
              <a:t>Enough </a:t>
            </a:r>
            <a:r>
              <a:rPr lang="en-GB" dirty="0"/>
              <a:t>underwear for each day and a few extra </a:t>
            </a:r>
          </a:p>
          <a:p>
            <a:r>
              <a:rPr lang="en-GB" dirty="0" smtClean="0"/>
              <a:t>Enough </a:t>
            </a:r>
            <a:r>
              <a:rPr lang="en-GB" dirty="0"/>
              <a:t>socks for each day – </a:t>
            </a:r>
            <a:endParaRPr lang="en-GB" dirty="0" smtClean="0"/>
          </a:p>
          <a:p>
            <a:pPr marL="0" indent="0">
              <a:buNone/>
            </a:pPr>
            <a:r>
              <a:rPr lang="en-GB" dirty="0" smtClean="0"/>
              <a:t>must </a:t>
            </a:r>
            <a:r>
              <a:rPr lang="en-GB" dirty="0"/>
              <a:t>be over the ankle (no trainer socks) </a:t>
            </a:r>
          </a:p>
          <a:p>
            <a:r>
              <a:rPr lang="en-GB" dirty="0" smtClean="0"/>
              <a:t>At </a:t>
            </a:r>
            <a:r>
              <a:rPr lang="en-GB" dirty="0"/>
              <a:t>least two pairs of thicker socks for </a:t>
            </a:r>
            <a:endParaRPr lang="en-GB" dirty="0" smtClean="0"/>
          </a:p>
          <a:p>
            <a:pPr marL="0" indent="0">
              <a:buNone/>
            </a:pPr>
            <a:r>
              <a:rPr lang="en-GB" dirty="0" smtClean="0"/>
              <a:t>walking </a:t>
            </a:r>
            <a:r>
              <a:rPr lang="en-GB" dirty="0"/>
              <a:t>boots – must be over the ankle </a:t>
            </a:r>
            <a:endParaRPr lang="en-GB" dirty="0" smtClean="0"/>
          </a:p>
        </p:txBody>
      </p:sp>
      <p:sp>
        <p:nvSpPr>
          <p:cNvPr id="4" name="Content Placeholder 2"/>
          <p:cNvSpPr txBox="1">
            <a:spLocks/>
          </p:cNvSpPr>
          <p:nvPr/>
        </p:nvSpPr>
        <p:spPr>
          <a:xfrm>
            <a:off x="5859819" y="112712"/>
            <a:ext cx="6485466" cy="674528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smtClean="0"/>
              <a:t>Toiletries and a towel </a:t>
            </a:r>
          </a:p>
          <a:p>
            <a:r>
              <a:rPr lang="en-GB" dirty="0" smtClean="0"/>
              <a:t>No sprays – deodorant / body sprays / hair spray </a:t>
            </a:r>
            <a:r>
              <a:rPr lang="en-GB" dirty="0" err="1" smtClean="0"/>
              <a:t>etc</a:t>
            </a:r>
            <a:r>
              <a:rPr lang="en-GB" dirty="0" smtClean="0"/>
              <a:t> </a:t>
            </a:r>
          </a:p>
          <a:p>
            <a:r>
              <a:rPr lang="en-GB" dirty="0" smtClean="0"/>
              <a:t>Swimming costume </a:t>
            </a:r>
          </a:p>
          <a:p>
            <a:r>
              <a:rPr lang="en-GB" dirty="0" smtClean="0"/>
              <a:t>A sun hat in the summer </a:t>
            </a:r>
          </a:p>
          <a:p>
            <a:r>
              <a:rPr lang="en-GB" dirty="0" smtClean="0"/>
              <a:t>Plastic bin liner for wet and dirty clothes </a:t>
            </a:r>
          </a:p>
          <a:p>
            <a:r>
              <a:rPr lang="en-GB" dirty="0" smtClean="0"/>
              <a:t>Midge spray &amp; sun cream (optional-summer only) </a:t>
            </a:r>
          </a:p>
          <a:p>
            <a:r>
              <a:rPr lang="en-GB" dirty="0" smtClean="0"/>
              <a:t>Camera (optional) </a:t>
            </a:r>
          </a:p>
          <a:p>
            <a:r>
              <a:rPr lang="en-GB" dirty="0" smtClean="0"/>
              <a:t>Torch (optional) Please note that clothes worn on the activities may get wet and muddy. </a:t>
            </a:r>
          </a:p>
          <a:p>
            <a:r>
              <a:rPr lang="en-GB" dirty="0" smtClean="0"/>
              <a:t>Children must be able to carry their own bag!</a:t>
            </a:r>
          </a:p>
          <a:p>
            <a:pPr marL="0" indent="0">
              <a:buNone/>
            </a:pPr>
            <a:r>
              <a:rPr lang="en-GB" dirty="0" err="1" smtClean="0"/>
              <a:t>Lledr</a:t>
            </a:r>
            <a:r>
              <a:rPr lang="en-GB" dirty="0" smtClean="0"/>
              <a:t> Hall will provide the following:</a:t>
            </a:r>
          </a:p>
          <a:p>
            <a:pPr marL="0" indent="0">
              <a:buNone/>
            </a:pPr>
            <a:r>
              <a:rPr lang="en-GB" dirty="0" smtClean="0"/>
              <a:t> Waterproof Jacket </a:t>
            </a:r>
          </a:p>
          <a:p>
            <a:pPr marL="0" indent="0">
              <a:buNone/>
            </a:pPr>
            <a:r>
              <a:rPr lang="en-GB" dirty="0" smtClean="0"/>
              <a:t> Waterproof Trousers </a:t>
            </a:r>
          </a:p>
          <a:p>
            <a:pPr marL="0" indent="0">
              <a:buNone/>
            </a:pPr>
            <a:r>
              <a:rPr lang="en-GB" dirty="0" smtClean="0"/>
              <a:t> Fleece Jumper </a:t>
            </a:r>
          </a:p>
          <a:p>
            <a:pPr marL="0" indent="0">
              <a:buNone/>
            </a:pPr>
            <a:r>
              <a:rPr lang="en-GB" dirty="0" smtClean="0"/>
              <a:t> Rucksack </a:t>
            </a:r>
          </a:p>
          <a:p>
            <a:pPr marL="0" indent="0">
              <a:buNone/>
            </a:pPr>
            <a:r>
              <a:rPr lang="en-GB" dirty="0" smtClean="0"/>
              <a:t> Walking Boots </a:t>
            </a:r>
          </a:p>
          <a:p>
            <a:pPr marL="0" indent="0">
              <a:buNone/>
            </a:pPr>
            <a:r>
              <a:rPr lang="en-GB" dirty="0" smtClean="0"/>
              <a:t> Any specialist equipment for the activities</a:t>
            </a:r>
            <a:endParaRPr lang="en-GB" dirty="0"/>
          </a:p>
        </p:txBody>
      </p:sp>
    </p:spTree>
    <p:extLst>
      <p:ext uri="{BB962C8B-B14F-4D97-AF65-F5344CB8AC3E}">
        <p14:creationId xmlns:p14="http://schemas.microsoft.com/office/powerpoint/2010/main" val="327677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 calcmode="lin" valueType="num">
                                      <p:cBhvr additive="base">
                                        <p:cTn id="6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1" end="1"/>
                                            </p:txEl>
                                          </p:spTgt>
                                        </p:tgtEl>
                                        <p:attrNameLst>
                                          <p:attrName>style.visibility</p:attrName>
                                        </p:attrNameLst>
                                      </p:cBhvr>
                                      <p:to>
                                        <p:strVal val="visible"/>
                                      </p:to>
                                    </p:set>
                                    <p:anim calcmode="lin" valueType="num">
                                      <p:cBhvr additive="base">
                                        <p:cTn id="7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 calcmode="lin" valueType="num">
                                      <p:cBhvr additive="base">
                                        <p:cTn id="7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
                                            <p:txEl>
                                              <p:pRg st="3" end="3"/>
                                            </p:txEl>
                                          </p:spTgt>
                                        </p:tgtEl>
                                        <p:attrNameLst>
                                          <p:attrName>style.visibility</p:attrName>
                                        </p:attrNameLst>
                                      </p:cBhvr>
                                      <p:to>
                                        <p:strVal val="visible"/>
                                      </p:to>
                                    </p:set>
                                    <p:anim calcmode="lin" valueType="num">
                                      <p:cBhvr additive="base">
                                        <p:cTn id="8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 calcmode="lin" valueType="num">
                                      <p:cBhvr additive="base">
                                        <p:cTn id="8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
                                            <p:txEl>
                                              <p:pRg st="5" end="5"/>
                                            </p:txEl>
                                          </p:spTgt>
                                        </p:tgtEl>
                                        <p:attrNameLst>
                                          <p:attrName>style.visibility</p:attrName>
                                        </p:attrNameLst>
                                      </p:cBhvr>
                                      <p:to>
                                        <p:strVal val="visible"/>
                                      </p:to>
                                    </p:set>
                                    <p:anim calcmode="lin" valueType="num">
                                      <p:cBhvr additive="base">
                                        <p:cTn id="8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4">
                                            <p:txEl>
                                              <p:pRg st="6" end="6"/>
                                            </p:txEl>
                                          </p:spTgt>
                                        </p:tgtEl>
                                        <p:attrNameLst>
                                          <p:attrName>style.visibility</p:attrName>
                                        </p:attrNameLst>
                                      </p:cBhvr>
                                      <p:to>
                                        <p:strVal val="visible"/>
                                      </p:to>
                                    </p:set>
                                    <p:anim calcmode="lin" valueType="num">
                                      <p:cBhvr additive="base">
                                        <p:cTn id="9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 calcmode="lin" valueType="num">
                                      <p:cBhvr additive="base">
                                        <p:cTn id="9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
                                            <p:txEl>
                                              <p:pRg st="8" end="8"/>
                                            </p:txEl>
                                          </p:spTgt>
                                        </p:tgtEl>
                                        <p:attrNameLst>
                                          <p:attrName>style.visibility</p:attrName>
                                        </p:attrNameLst>
                                      </p:cBhvr>
                                      <p:to>
                                        <p:strVal val="visible"/>
                                      </p:to>
                                    </p:set>
                                    <p:anim calcmode="lin" valueType="num">
                                      <p:cBhvr additive="base">
                                        <p:cTn id="10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
                                            <p:txEl>
                                              <p:pRg st="9" end="9"/>
                                            </p:txEl>
                                          </p:spTgt>
                                        </p:tgtEl>
                                        <p:attrNameLst>
                                          <p:attrName>style.visibility</p:attrName>
                                        </p:attrNameLst>
                                      </p:cBhvr>
                                      <p:to>
                                        <p:strVal val="visible"/>
                                      </p:to>
                                    </p:set>
                                    <p:anim calcmode="lin" valueType="num">
                                      <p:cBhvr additive="base">
                                        <p:cTn id="10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
                                            <p:txEl>
                                              <p:pRg st="10" end="10"/>
                                            </p:txEl>
                                          </p:spTgt>
                                        </p:tgtEl>
                                        <p:attrNameLst>
                                          <p:attrName>style.visibility</p:attrName>
                                        </p:attrNameLst>
                                      </p:cBhvr>
                                      <p:to>
                                        <p:strVal val="visible"/>
                                      </p:to>
                                    </p:set>
                                    <p:anim calcmode="lin" valueType="num">
                                      <p:cBhvr additive="base">
                                        <p:cTn id="10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4">
                                            <p:txEl>
                                              <p:pRg st="11" end="11"/>
                                            </p:txEl>
                                          </p:spTgt>
                                        </p:tgtEl>
                                        <p:attrNameLst>
                                          <p:attrName>style.visibility</p:attrName>
                                        </p:attrNameLst>
                                      </p:cBhvr>
                                      <p:to>
                                        <p:strVal val="visible"/>
                                      </p:to>
                                    </p:set>
                                    <p:anim calcmode="lin" valueType="num">
                                      <p:cBhvr additive="base">
                                        <p:cTn id="11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4">
                                            <p:txEl>
                                              <p:pRg st="12" end="12"/>
                                            </p:txEl>
                                          </p:spTgt>
                                        </p:tgtEl>
                                        <p:attrNameLst>
                                          <p:attrName>style.visibility</p:attrName>
                                        </p:attrNameLst>
                                      </p:cBhvr>
                                      <p:to>
                                        <p:strVal val="visible"/>
                                      </p:to>
                                    </p:set>
                                    <p:anim calcmode="lin" valueType="num">
                                      <p:cBhvr additive="base">
                                        <p:cTn id="11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4">
                                            <p:txEl>
                                              <p:pRg st="13" end="13"/>
                                            </p:txEl>
                                          </p:spTgt>
                                        </p:tgtEl>
                                        <p:attrNameLst>
                                          <p:attrName>style.visibility</p:attrName>
                                        </p:attrNameLst>
                                      </p:cBhvr>
                                      <p:to>
                                        <p:strVal val="visible"/>
                                      </p:to>
                                    </p:set>
                                    <p:anim calcmode="lin" valueType="num">
                                      <p:cBhvr additive="base">
                                        <p:cTn id="12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4">
                                            <p:txEl>
                                              <p:pRg st="14" end="14"/>
                                            </p:txEl>
                                          </p:spTgt>
                                        </p:tgtEl>
                                        <p:attrNameLst>
                                          <p:attrName>style.visibility</p:attrName>
                                        </p:attrNameLst>
                                      </p:cBhvr>
                                      <p:to>
                                        <p:strVal val="visible"/>
                                      </p:to>
                                    </p:set>
                                    <p:anim calcmode="lin" valueType="num">
                                      <p:cBhvr additive="base">
                                        <p:cTn id="12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4">
                                            <p:txEl>
                                              <p:pRg st="15" end="15"/>
                                            </p:txEl>
                                          </p:spTgt>
                                        </p:tgtEl>
                                        <p:attrNameLst>
                                          <p:attrName>style.visibility</p:attrName>
                                        </p:attrNameLst>
                                      </p:cBhvr>
                                      <p:to>
                                        <p:strVal val="visible"/>
                                      </p:to>
                                    </p:set>
                                    <p:anim calcmode="lin" valueType="num">
                                      <p:cBhvr additive="base">
                                        <p:cTn id="12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54" y="657225"/>
            <a:ext cx="8596668" cy="3880773"/>
          </a:xfrm>
        </p:spPr>
        <p:txBody>
          <a:bodyPr>
            <a:normAutofit/>
          </a:bodyPr>
          <a:lstStyle/>
          <a:p>
            <a:r>
              <a:rPr lang="en-GB" dirty="0"/>
              <a:t>Please put your child’s rolled up sleeping bag into a black bin liner and label it.  It will come back 15 times the size it started out at!! </a:t>
            </a:r>
            <a:r>
              <a:rPr lang="en-GB" dirty="0" smtClean="0"/>
              <a:t>Or put a black bin liner with a label on it in your child’s luggage to put it in at the end.</a:t>
            </a:r>
          </a:p>
          <a:p>
            <a:r>
              <a:rPr lang="en-GB" dirty="0" smtClean="0"/>
              <a:t>Pack some extra socks and thick sports socks are great! </a:t>
            </a:r>
            <a:r>
              <a:rPr lang="en-GB" dirty="0"/>
              <a:t>When the children get their walking boots they are always fitted when wearing two pairs of socks.  Walking is much more comfortable and the risk of rubbing or blisters is reduced</a:t>
            </a:r>
            <a:r>
              <a:rPr lang="en-GB" dirty="0" smtClean="0"/>
              <a:t>.</a:t>
            </a:r>
          </a:p>
          <a:p>
            <a:r>
              <a:rPr lang="en-GB" dirty="0" smtClean="0"/>
              <a:t>Each </a:t>
            </a:r>
            <a:r>
              <a:rPr lang="en-GB" dirty="0"/>
              <a:t>child is issued with a waterproof jacket, a fleece, waterproof trousers, walking boots and a rucksack.  You don’t need to worry about providing any such </a:t>
            </a:r>
            <a:r>
              <a:rPr lang="en-GB" dirty="0" smtClean="0"/>
              <a:t>equipment- the </a:t>
            </a:r>
            <a:r>
              <a:rPr lang="en-GB" dirty="0"/>
              <a:t>quality of the equipment is excellent. </a:t>
            </a:r>
            <a:r>
              <a:rPr lang="en-GB" dirty="0" smtClean="0"/>
              <a:t> </a:t>
            </a:r>
            <a:endParaRPr lang="en-GB" dirty="0"/>
          </a:p>
        </p:txBody>
      </p:sp>
      <p:pic>
        <p:nvPicPr>
          <p:cNvPr id="4" name="Picture 3"/>
          <p:cNvPicPr>
            <a:picLocks noChangeAspect="1"/>
          </p:cNvPicPr>
          <p:nvPr/>
        </p:nvPicPr>
        <p:blipFill>
          <a:blip r:embed="rId2"/>
          <a:stretch>
            <a:fillRect/>
          </a:stretch>
        </p:blipFill>
        <p:spPr>
          <a:xfrm>
            <a:off x="677334" y="4657153"/>
            <a:ext cx="7535309" cy="2200847"/>
          </a:xfrm>
          <a:prstGeom prst="rect">
            <a:avLst/>
          </a:prstGeom>
        </p:spPr>
      </p:pic>
    </p:spTree>
    <p:extLst>
      <p:ext uri="{BB962C8B-B14F-4D97-AF65-F5344CB8AC3E}">
        <p14:creationId xmlns:p14="http://schemas.microsoft.com/office/powerpoint/2010/main" val="72961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51"/>
            <a:ext cx="8596668" cy="1320800"/>
          </a:xfrm>
        </p:spPr>
        <p:txBody>
          <a:bodyPr/>
          <a:lstStyle/>
          <a:p>
            <a:r>
              <a:rPr lang="en-GB" dirty="0" smtClean="0"/>
              <a:t>The food!</a:t>
            </a:r>
            <a:endParaRPr lang="en-GB" dirty="0"/>
          </a:p>
        </p:txBody>
      </p:sp>
      <p:sp>
        <p:nvSpPr>
          <p:cNvPr id="3" name="Content Placeholder 2"/>
          <p:cNvSpPr>
            <a:spLocks noGrp="1"/>
          </p:cNvSpPr>
          <p:nvPr>
            <p:ph idx="1"/>
          </p:nvPr>
        </p:nvSpPr>
        <p:spPr>
          <a:xfrm>
            <a:off x="471488" y="683551"/>
            <a:ext cx="9615488" cy="6174449"/>
          </a:xfrm>
        </p:spPr>
        <p:txBody>
          <a:bodyPr>
            <a:normAutofit fontScale="92500" lnSpcReduction="10000"/>
          </a:bodyPr>
          <a:lstStyle/>
          <a:p>
            <a:pPr marL="0" indent="0">
              <a:buNone/>
            </a:pPr>
            <a:r>
              <a:rPr lang="en-GB" b="1" u="sng" dirty="0"/>
              <a:t>Breakfast</a:t>
            </a:r>
          </a:p>
          <a:p>
            <a:r>
              <a:rPr lang="en-GB" dirty="0"/>
              <a:t>This is without doubt an important meal as it will fuel the children up for the morning activity.</a:t>
            </a:r>
          </a:p>
          <a:p>
            <a:r>
              <a:rPr lang="en-GB" dirty="0"/>
              <a:t>Children have a choice of 4 types of cereal</a:t>
            </a:r>
          </a:p>
          <a:p>
            <a:r>
              <a:rPr lang="en-GB" dirty="0"/>
              <a:t>They then have a hot meal e.g. beans on toast</a:t>
            </a:r>
          </a:p>
          <a:p>
            <a:r>
              <a:rPr lang="en-GB" dirty="0"/>
              <a:t>Finally they can have as much toast as they like</a:t>
            </a:r>
          </a:p>
          <a:p>
            <a:r>
              <a:rPr lang="en-GB" dirty="0"/>
              <a:t>Breakfast is served with tea or </a:t>
            </a:r>
            <a:r>
              <a:rPr lang="en-GB" dirty="0" smtClean="0"/>
              <a:t>water</a:t>
            </a:r>
          </a:p>
          <a:p>
            <a:pPr marL="0" indent="0">
              <a:buNone/>
            </a:pPr>
            <a:r>
              <a:rPr lang="en-GB" b="1" u="sng" dirty="0" smtClean="0"/>
              <a:t>Lunch</a:t>
            </a:r>
            <a:endParaRPr lang="en-GB" b="1" u="sng" dirty="0"/>
          </a:p>
          <a:p>
            <a:r>
              <a:rPr lang="en-GB" dirty="0"/>
              <a:t>After a busy morning the children are really ready for this.  The twist is that they have made it themselves.  After breakfast this is the first independent task of the day requiring them to think for themselves.  They can have:</a:t>
            </a:r>
          </a:p>
          <a:p>
            <a:r>
              <a:rPr lang="en-GB" dirty="0"/>
              <a:t>As many rolls/sandwiches </a:t>
            </a:r>
            <a:r>
              <a:rPr lang="en-GB" dirty="0" smtClean="0"/>
              <a:t>made </a:t>
            </a:r>
            <a:r>
              <a:rPr lang="en-GB" dirty="0"/>
              <a:t>with fillings such as cheese, tuna, ham, sandwich </a:t>
            </a:r>
            <a:r>
              <a:rPr lang="en-GB" dirty="0" smtClean="0"/>
              <a:t>spread etc</a:t>
            </a:r>
            <a:r>
              <a:rPr lang="en-GB" dirty="0" smtClean="0"/>
              <a:t>.  </a:t>
            </a:r>
            <a:r>
              <a:rPr lang="en-GB" dirty="0"/>
              <a:t>There is also salad to accompany their sandwich.</a:t>
            </a:r>
          </a:p>
          <a:p>
            <a:r>
              <a:rPr lang="en-GB" dirty="0"/>
              <a:t>A packet of crisps</a:t>
            </a:r>
          </a:p>
          <a:p>
            <a:r>
              <a:rPr lang="en-GB" dirty="0"/>
              <a:t>A packet of biscuits</a:t>
            </a:r>
          </a:p>
          <a:p>
            <a:r>
              <a:rPr lang="en-GB" dirty="0"/>
              <a:t>A piece of fruit</a:t>
            </a:r>
          </a:p>
          <a:p>
            <a:r>
              <a:rPr lang="en-GB" dirty="0"/>
              <a:t>A drink or more if they want it.</a:t>
            </a:r>
          </a:p>
          <a:p>
            <a:r>
              <a:rPr lang="en-GB" dirty="0"/>
              <a:t>If the children are out for the day they take a packed lunch.  </a:t>
            </a:r>
          </a:p>
          <a:p>
            <a:endParaRPr lang="en-GB"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0452" y="332669"/>
            <a:ext cx="2185341" cy="163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0452" y="5154339"/>
            <a:ext cx="2271548" cy="170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0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wipe(down)">
                                      <p:cBhvr>
                                        <p:cTn id="45" dur="500"/>
                                        <p:tgtEl>
                                          <p:spTgt spid="3">
                                            <p:txEl>
                                              <p:pRg st="12" end="1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wipe(down)">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u="sng" dirty="0" smtClean="0"/>
              <a:t>Dinner</a:t>
            </a:r>
          </a:p>
          <a:p>
            <a:r>
              <a:rPr lang="en-GB" dirty="0" smtClean="0"/>
              <a:t>Each meal </a:t>
            </a:r>
            <a:r>
              <a:rPr lang="en-GB" dirty="0"/>
              <a:t>begins with soup and as much bread as the children want.  The main </a:t>
            </a:r>
            <a:r>
              <a:rPr lang="en-GB" dirty="0" smtClean="0"/>
              <a:t>courses are delicious and consist </a:t>
            </a:r>
            <a:r>
              <a:rPr lang="en-GB" dirty="0"/>
              <a:t>of protein, carbohydrate and vegetables.  </a:t>
            </a:r>
            <a:r>
              <a:rPr lang="en-GB" dirty="0" smtClean="0"/>
              <a:t>Dessert </a:t>
            </a:r>
            <a:r>
              <a:rPr lang="en-GB" dirty="0"/>
              <a:t>follows that.  Water is served with the meal.</a:t>
            </a:r>
          </a:p>
          <a:p>
            <a:r>
              <a:rPr lang="en-GB" dirty="0" smtClean="0"/>
              <a:t>Please inform us if your child has any specific dietary requirements.</a:t>
            </a:r>
            <a:endParaRPr lang="en-GB" dirty="0"/>
          </a:p>
          <a:p>
            <a:pPr marL="0" indent="0">
              <a:buNone/>
            </a:pPr>
            <a:endParaRPr lang="en-GB" b="1" u="sng" dirty="0" smtClean="0"/>
          </a:p>
          <a:p>
            <a:pPr marL="0" indent="0">
              <a:buNone/>
            </a:pPr>
            <a:r>
              <a:rPr lang="en-GB" b="1" u="sng" dirty="0" smtClean="0"/>
              <a:t>Supper</a:t>
            </a:r>
            <a:endParaRPr lang="en-GB" b="1" u="sng" dirty="0"/>
          </a:p>
          <a:p>
            <a:r>
              <a:rPr lang="en-GB" dirty="0"/>
              <a:t>After the evening activity there is always a bedtime drink and a freshly baked cake waiting for us.</a:t>
            </a:r>
          </a:p>
        </p:txBody>
      </p:sp>
    </p:spTree>
    <p:extLst>
      <p:ext uri="{BB962C8B-B14F-4D97-AF65-F5344CB8AC3E}">
        <p14:creationId xmlns:p14="http://schemas.microsoft.com/office/powerpoint/2010/main" val="363850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565</TotalTime>
  <Words>1523</Words>
  <Application>Microsoft Office PowerPoint</Application>
  <PresentationFormat>Widescreen</PresentationFormat>
  <Paragraphs>107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Wingdings 3</vt:lpstr>
      <vt:lpstr>Facet</vt:lpstr>
      <vt:lpstr>Year 6 Lledr Hall visit</vt:lpstr>
      <vt:lpstr>Introduction</vt:lpstr>
      <vt:lpstr>PowerPoint Presentation</vt:lpstr>
      <vt:lpstr>The accommodation</vt:lpstr>
      <vt:lpstr>What to bring?</vt:lpstr>
      <vt:lpstr>Kit List for Children</vt:lpstr>
      <vt:lpstr>PowerPoint Presentation</vt:lpstr>
      <vt:lpstr>The food!</vt:lpstr>
      <vt:lpstr>PowerPoint Presentation</vt:lpstr>
      <vt:lpstr>PowerPoint Presentation</vt:lpstr>
      <vt:lpstr>Activities</vt:lpstr>
      <vt:lpstr>Any questions?</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Lledr Hall visit</dc:title>
  <dc:creator>Mr S. Doherty</dc:creator>
  <cp:lastModifiedBy>Mrs R Thornley</cp:lastModifiedBy>
  <cp:revision>16</cp:revision>
  <dcterms:created xsi:type="dcterms:W3CDTF">2022-05-15T19:54:02Z</dcterms:created>
  <dcterms:modified xsi:type="dcterms:W3CDTF">2024-05-23T11:54:12Z</dcterms:modified>
</cp:coreProperties>
</file>